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1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5532" y="9718040"/>
            <a:ext cx="3769995" cy="5386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26135" algn="l" rtl="0">
              <a:lnSpc>
                <a:spcPts val="166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12700" algn="l" rtl="0">
              <a:lnSpc>
                <a:spcPts val="1155"/>
              </a:lnSpc>
            </a:pPr>
            <a:r>
              <a:rPr sz="1000" spc="-5" dirty="0">
                <a:latin typeface="Times New Roman"/>
                <a:cs typeface="Times New Roman"/>
              </a:rPr>
              <a:t>Main Ref. </a:t>
            </a:r>
            <a:r>
              <a:rPr sz="1000" dirty="0">
                <a:latin typeface="Times New Roman"/>
                <a:cs typeface="Times New Roman"/>
              </a:rPr>
              <a:t>1) </a:t>
            </a:r>
            <a:r>
              <a:rPr sz="1000" spc="-10" dirty="0">
                <a:latin typeface="Times New Roman"/>
                <a:cs typeface="Times New Roman"/>
              </a:rPr>
              <a:t>A. </a:t>
            </a:r>
            <a:r>
              <a:rPr sz="1000" spc="-5" dirty="0">
                <a:latin typeface="Times New Roman"/>
                <a:cs typeface="Times New Roman"/>
              </a:rPr>
              <a:t>K. Gautam. ''Antenna and </a:t>
            </a:r>
            <a:r>
              <a:rPr sz="1000" spc="-10" dirty="0">
                <a:latin typeface="Times New Roman"/>
                <a:cs typeface="Times New Roman"/>
              </a:rPr>
              <a:t>wave </a:t>
            </a:r>
            <a:r>
              <a:rPr sz="1000" spc="-5" dirty="0">
                <a:latin typeface="Times New Roman"/>
                <a:cs typeface="Times New Roman"/>
              </a:rPr>
              <a:t>propagation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''</a:t>
            </a:r>
            <a:endParaRPr sz="1000">
              <a:latin typeface="Times New Roman"/>
              <a:cs typeface="Times New Roman"/>
            </a:endParaRPr>
          </a:p>
          <a:p>
            <a:pPr marL="629285" algn="l" rtl="0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2) </a:t>
            </a:r>
            <a:r>
              <a:rPr sz="1000" spc="-5" dirty="0">
                <a:latin typeface="Times New Roman"/>
                <a:cs typeface="Times New Roman"/>
              </a:rPr>
              <a:t>Balanis. </a:t>
            </a:r>
            <a:r>
              <a:rPr sz="1000" spc="-10" dirty="0">
                <a:latin typeface="Times New Roman"/>
                <a:cs typeface="Times New Roman"/>
              </a:rPr>
              <a:t>"Antenna </a:t>
            </a:r>
            <a:r>
              <a:rPr sz="1000" spc="-5" dirty="0">
                <a:latin typeface="Times New Roman"/>
                <a:cs typeface="Times New Roman"/>
              </a:rPr>
              <a:t>theory: Design and analysis"2nd</a:t>
            </a:r>
            <a:r>
              <a:rPr sz="1000" spc="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edition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6780" y="829055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59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6627" y="481075"/>
            <a:ext cx="6238240" cy="338455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308225" marR="2303780" algn="ctr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 dirty="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24765" algn="just" rtl="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Antenna </a:t>
            </a:r>
            <a:r>
              <a:rPr sz="1600" b="1" dirty="0">
                <a:latin typeface="Times New Roman"/>
                <a:cs typeface="Times New Roman"/>
              </a:rPr>
              <a:t>Effective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length</a:t>
            </a:r>
            <a:endParaRPr sz="1600" dirty="0">
              <a:latin typeface="Times New Roman"/>
              <a:cs typeface="Times New Roman"/>
            </a:endParaRPr>
          </a:p>
          <a:p>
            <a:pPr marL="12700" marR="5080" indent="457200" algn="just" rtl="0">
              <a:lnSpc>
                <a:spcPct val="143700"/>
              </a:lnSpc>
              <a:spcBef>
                <a:spcPts val="605"/>
              </a:spcBef>
            </a:pP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have </a:t>
            </a:r>
            <a:r>
              <a:rPr sz="1400" spc="-10" dirty="0">
                <a:latin typeface="Times New Roman"/>
                <a:cs typeface="Times New Roman"/>
              </a:rPr>
              <a:t>assumed </a:t>
            </a:r>
            <a:r>
              <a:rPr sz="1400" spc="-5" dirty="0">
                <a:latin typeface="Times New Roman"/>
                <a:cs typeface="Times New Roman"/>
              </a:rPr>
              <a:t>that the current in the doublet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uniform. This is not true in  practice.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practice current will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either linear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sinusoidal. This effect reduces the  amount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power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radiated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from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effectively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makes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aerial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shorter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15" dirty="0">
                <a:latin typeface="Times New Roman"/>
                <a:cs typeface="Times New Roman"/>
              </a:rPr>
              <a:t>the  </a:t>
            </a:r>
            <a:r>
              <a:rPr sz="1400" spc="-5" dirty="0">
                <a:latin typeface="Times New Roman"/>
                <a:cs typeface="Times New Roman"/>
              </a:rPr>
              <a:t>one with same </a:t>
            </a:r>
            <a:r>
              <a:rPr sz="1400" dirty="0">
                <a:latin typeface="Times New Roman"/>
                <a:cs typeface="Times New Roman"/>
              </a:rPr>
              <a:t>current </a:t>
            </a:r>
            <a:r>
              <a:rPr sz="1400" spc="-5" dirty="0">
                <a:latin typeface="Times New Roman"/>
                <a:cs typeface="Times New Roman"/>
              </a:rPr>
              <a:t>throughout.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determining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mean 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current over the  length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concerned,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actual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length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equivalent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shorter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aerial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may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assumed. </a:t>
            </a:r>
            <a:r>
              <a:rPr sz="1400" i="1" spc="-5" dirty="0">
                <a:latin typeface="Times New Roman"/>
                <a:cs typeface="Times New Roman"/>
              </a:rPr>
              <a:t>This  </a:t>
            </a:r>
            <a:r>
              <a:rPr sz="1400" i="1" dirty="0">
                <a:latin typeface="Times New Roman"/>
                <a:cs typeface="Times New Roman"/>
              </a:rPr>
              <a:t>is </a:t>
            </a:r>
            <a:r>
              <a:rPr sz="1400" i="1" spc="-5" dirty="0">
                <a:latin typeface="Times New Roman"/>
                <a:cs typeface="Times New Roman"/>
              </a:rPr>
              <a:t>called effective length of the</a:t>
            </a:r>
            <a:r>
              <a:rPr sz="1400" i="1" spc="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antenna</a:t>
            </a:r>
            <a:r>
              <a:rPr sz="1400" dirty="0">
                <a:latin typeface="Times New Roman"/>
                <a:cs typeface="Times New Roman"/>
              </a:rPr>
              <a:t>.</a:t>
            </a:r>
          </a:p>
          <a:p>
            <a:pPr marL="469900" algn="just" rtl="0">
              <a:lnSpc>
                <a:spcPct val="100000"/>
              </a:lnSpc>
              <a:spcBef>
                <a:spcPts val="1035"/>
              </a:spcBef>
            </a:pPr>
            <a:r>
              <a:rPr sz="1400" spc="-5" dirty="0">
                <a:latin typeface="Times New Roman"/>
                <a:cs typeface="Times New Roman"/>
              </a:rPr>
              <a:t>Consideration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antenna </a:t>
            </a:r>
            <a:r>
              <a:rPr sz="1400" spc="-5" dirty="0">
                <a:latin typeface="Times New Roman"/>
                <a:cs typeface="Times New Roman"/>
              </a:rPr>
              <a:t>effective length</a:t>
            </a:r>
            <a:endParaRPr sz="1400" dirty="0">
              <a:latin typeface="Times New Roman"/>
              <a:cs typeface="Times New Roman"/>
            </a:endParaRPr>
          </a:p>
          <a:p>
            <a:pPr marL="469900" algn="l" rtl="0">
              <a:lnSpc>
                <a:spcPct val="100000"/>
              </a:lnSpc>
              <a:spcBef>
                <a:spcPts val="1030"/>
              </a:spcBef>
            </a:pPr>
            <a:r>
              <a:rPr sz="1400" dirty="0">
                <a:latin typeface="Times New Roman"/>
                <a:cs typeface="Times New Roman"/>
              </a:rPr>
              <a:t>a) </a:t>
            </a:r>
            <a:r>
              <a:rPr sz="1400" spc="-5" dirty="0">
                <a:latin typeface="Times New Roman"/>
                <a:cs typeface="Times New Roman"/>
              </a:rPr>
              <a:t>Linear current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distribution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83990" y="4090542"/>
            <a:ext cx="819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Cambria Math"/>
                <a:cs typeface="Cambria Math"/>
              </a:rPr>
              <a:t>𝑙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40378" y="4178934"/>
            <a:ext cx="24574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95"/>
              </a:spcBef>
            </a:pPr>
            <a:r>
              <a:rPr sz="1000" i="1" spc="80" dirty="0">
                <a:latin typeface="Cambria Math"/>
                <a:cs typeface="Cambria Math"/>
              </a:rPr>
              <a:t>𝑒𝑓𝑓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95648" y="3954907"/>
            <a:ext cx="3733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algn="l" rtl="0">
              <a:lnSpc>
                <a:spcPct val="100000"/>
              </a:lnSpc>
              <a:spcBef>
                <a:spcPts val="100"/>
              </a:spcBef>
            </a:pPr>
            <a:r>
              <a:rPr sz="2100" i="1" baseline="-41666" dirty="0">
                <a:latin typeface="Cambria Math"/>
                <a:cs typeface="Cambria Math"/>
              </a:rPr>
              <a:t>=</a:t>
            </a:r>
            <a:r>
              <a:rPr sz="2100" i="1" spc="232" baseline="-41666" dirty="0">
                <a:latin typeface="Cambria Math"/>
                <a:cs typeface="Cambria Math"/>
              </a:rPr>
              <a:t> </a:t>
            </a:r>
            <a:r>
              <a:rPr sz="1400" i="1" dirty="0">
                <a:latin typeface="Cambria Math"/>
                <a:cs typeface="Cambria Math"/>
              </a:rPr>
              <a:t>𝑙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43553" y="4209414"/>
            <a:ext cx="12446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1400" i="1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056253" y="4231258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64132" y="4374006"/>
            <a:ext cx="241744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b) </a:t>
            </a:r>
            <a:r>
              <a:rPr sz="1400" spc="-5" dirty="0">
                <a:latin typeface="Times New Roman"/>
                <a:cs typeface="Times New Roman"/>
              </a:rPr>
              <a:t>Sinusoidal current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distribution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53510" y="4858638"/>
            <a:ext cx="8191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1400" i="1" dirty="0">
                <a:latin typeface="Cambria Math"/>
                <a:cs typeface="Cambria Math"/>
              </a:rPr>
              <a:t>𝑙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09898" y="4947030"/>
            <a:ext cx="24574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95"/>
              </a:spcBef>
            </a:pPr>
            <a:r>
              <a:rPr sz="1000" i="1" spc="80" dirty="0">
                <a:latin typeface="Cambria Math"/>
                <a:cs typeface="Cambria Math"/>
              </a:rPr>
              <a:t>𝑒𝑓𝑓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64915" y="4723002"/>
            <a:ext cx="45339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algn="l" rtl="0">
              <a:lnSpc>
                <a:spcPct val="100000"/>
              </a:lnSpc>
              <a:spcBef>
                <a:spcPts val="105"/>
              </a:spcBef>
            </a:pPr>
            <a:r>
              <a:rPr sz="2100" i="1" baseline="-41666" dirty="0">
                <a:latin typeface="Cambria Math"/>
                <a:cs typeface="Cambria Math"/>
              </a:rPr>
              <a:t>=</a:t>
            </a:r>
            <a:r>
              <a:rPr sz="2100" i="1" spc="15" baseline="-41666" dirty="0">
                <a:latin typeface="Cambria Math"/>
                <a:cs typeface="Cambria Math"/>
              </a:rPr>
              <a:t> </a:t>
            </a:r>
            <a:r>
              <a:rPr sz="1400" i="1" dirty="0">
                <a:latin typeface="Cambria Math"/>
                <a:cs typeface="Cambria Math"/>
              </a:rPr>
              <a:t>2𝑙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35933" y="4977510"/>
            <a:ext cx="13144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1400" i="1" dirty="0">
                <a:latin typeface="Cambria Math"/>
                <a:cs typeface="Cambria Math"/>
              </a:rPr>
              <a:t>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024248" y="499935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</Words>
  <Application>Microsoft Office PowerPoint</Application>
  <PresentationFormat>مخصص</PresentationFormat>
  <Paragraphs>18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Calibri</vt:lpstr>
      <vt:lpstr>Cambria Math</vt:lpstr>
      <vt:lpstr>Times New Roman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Baquba</dc:creator>
  <cp:lastModifiedBy>RAMI</cp:lastModifiedBy>
  <cp:revision>1</cp:revision>
  <dcterms:created xsi:type="dcterms:W3CDTF">2018-11-10T23:13:48Z</dcterms:created>
  <dcterms:modified xsi:type="dcterms:W3CDTF">2018-11-10T23:29:15Z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2018-11-10T00:00:00Z</vt:filetime>
  </property>
</Properties>
</file>